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4"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5"/>
    <p:restoredTop sz="94632"/>
  </p:normalViewPr>
  <p:slideViewPr>
    <p:cSldViewPr snapToGrid="0" snapToObjects="1">
      <p:cViewPr>
        <p:scale>
          <a:sx n="113" d="100"/>
          <a:sy n="113" d="100"/>
        </p:scale>
        <p:origin x="408"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1D970-30BA-9747-94EF-5624101B77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1DC89B-6920-2744-B955-C50EC46CE2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CE697-FC04-EC43-9971-B06C21140035}"/>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5" name="Footer Placeholder 4">
            <a:extLst>
              <a:ext uri="{FF2B5EF4-FFF2-40B4-BE49-F238E27FC236}">
                <a16:creationId xmlns:a16="http://schemas.microsoft.com/office/drawing/2014/main" id="{CAC9313F-2499-E844-8D5E-99E6FA525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FEA0D-BED8-274C-AFCD-CCF77315A7FA}"/>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3029361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E800-60DB-D74F-95A1-6FA2CFC7D1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4F778F-9321-B544-B637-689E4F49BB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D894F-599A-1447-A949-957160945B4F}"/>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5" name="Footer Placeholder 4">
            <a:extLst>
              <a:ext uri="{FF2B5EF4-FFF2-40B4-BE49-F238E27FC236}">
                <a16:creationId xmlns:a16="http://schemas.microsoft.com/office/drawing/2014/main" id="{46E82B72-C6F9-F64C-A9EA-FC2909959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98073-8F45-1641-955D-320DCAFD36FE}"/>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33669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51BD8C-55E4-FE44-AC64-BB0CEFD2D1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4F463B-D7B9-DB42-8DBD-0B907BF2DE3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0F63D-3BE3-EA4C-8672-75C61993F5BF}"/>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5" name="Footer Placeholder 4">
            <a:extLst>
              <a:ext uri="{FF2B5EF4-FFF2-40B4-BE49-F238E27FC236}">
                <a16:creationId xmlns:a16="http://schemas.microsoft.com/office/drawing/2014/main" id="{CD84F1D5-5AEC-DD40-AD32-63D68011A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F0DCCF-E22F-D744-AD33-F431B0F672F6}"/>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1083211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966B5-B48E-FF41-97B3-B3513CA6A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5069DD-7298-5341-B9A6-1EA545D11D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E83E5-A5AF-F748-AFD0-D64FAF53981B}"/>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5" name="Footer Placeholder 4">
            <a:extLst>
              <a:ext uri="{FF2B5EF4-FFF2-40B4-BE49-F238E27FC236}">
                <a16:creationId xmlns:a16="http://schemas.microsoft.com/office/drawing/2014/main" id="{3C231DB1-C493-614A-8C90-16FE57B94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50F75-3599-7A4E-BA7B-80D3B0F7DAC9}"/>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3148723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970B-849F-A84E-9818-5D9E1CCE9B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37510C-AF5B-CE44-8BA9-CC2EB2F386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C1EE51-D968-B445-B989-0B0D8FADAEB6}"/>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5" name="Footer Placeholder 4">
            <a:extLst>
              <a:ext uri="{FF2B5EF4-FFF2-40B4-BE49-F238E27FC236}">
                <a16:creationId xmlns:a16="http://schemas.microsoft.com/office/drawing/2014/main" id="{71A9BD4F-A32A-E841-8AFF-131D83C9D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6A09D-D202-D140-A5EF-D8AD40438A21}"/>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1252811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4E4B-2839-EE4F-BFDD-26AC59857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00F106-CCED-4143-B9A7-6119BF1A38C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E95DE0-8176-2C4A-9AC2-86B6F074DF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2A8EAB-6C58-AE42-87F8-BC5D5220A762}"/>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6" name="Footer Placeholder 5">
            <a:extLst>
              <a:ext uri="{FF2B5EF4-FFF2-40B4-BE49-F238E27FC236}">
                <a16:creationId xmlns:a16="http://schemas.microsoft.com/office/drawing/2014/main" id="{25F21522-4021-8541-AA70-EE9B6415F5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938A9-1568-4D4D-B853-78114F775E7E}"/>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308073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915D-0756-CD42-98FC-CB3771F714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992E8F-7A3E-A647-BD43-357A76D639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AFA02E-1789-CA47-A9C6-4147EBA91C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D5249-799E-4D4A-A2CC-A6AB3A2AD1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A8C8A7-5733-4A48-B792-2DF2D15080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3F36EC-6193-6344-847B-6186C40A6D31}"/>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8" name="Footer Placeholder 7">
            <a:extLst>
              <a:ext uri="{FF2B5EF4-FFF2-40B4-BE49-F238E27FC236}">
                <a16:creationId xmlns:a16="http://schemas.microsoft.com/office/drawing/2014/main" id="{11C9D43D-AABE-3D48-B14D-3A2DE88C2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A896F6-9AC8-2749-8E7D-885A595C9B32}"/>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3889049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CD78-ECBC-DC43-B989-BB5DD504C9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144FB-157C-0C46-B41A-57B7DF694B3C}"/>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4" name="Footer Placeholder 3">
            <a:extLst>
              <a:ext uri="{FF2B5EF4-FFF2-40B4-BE49-F238E27FC236}">
                <a16:creationId xmlns:a16="http://schemas.microsoft.com/office/drawing/2014/main" id="{C2E6B5C3-B200-EB46-BA69-9447754C62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CBF255-C0F0-8E47-A224-63C4D41AD9AC}"/>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263934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0181DE-B043-E84C-8030-059E1628E8CC}"/>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3" name="Footer Placeholder 2">
            <a:extLst>
              <a:ext uri="{FF2B5EF4-FFF2-40B4-BE49-F238E27FC236}">
                <a16:creationId xmlns:a16="http://schemas.microsoft.com/office/drawing/2014/main" id="{DA3DEBF2-EC22-7B4C-A87D-193AD752F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2C9944-8980-F645-9EA7-FAA85C35E89B}"/>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2206003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DF36-9177-9B40-9D6A-EDBC70276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23C4A-7970-074A-A4D0-F2981B5D90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26FF71-BC35-6144-9317-C041A71D08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0ED968-5F30-0E49-9909-DE5DFF064CEE}"/>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6" name="Footer Placeholder 5">
            <a:extLst>
              <a:ext uri="{FF2B5EF4-FFF2-40B4-BE49-F238E27FC236}">
                <a16:creationId xmlns:a16="http://schemas.microsoft.com/office/drawing/2014/main" id="{9198D02E-7F9E-4643-A091-EE655DC72C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6BA58-6EB3-934A-B66D-851141A7AE36}"/>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87777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7BD4-16FB-AF48-8BE3-9C14F1483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AAEB8F-3B40-A841-B62B-DD6C1256F7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7753F-5166-304B-BCA7-093DA7527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D6465D-E901-B248-8753-CCE50E78D9CB}"/>
              </a:ext>
            </a:extLst>
          </p:cNvPr>
          <p:cNvSpPr>
            <a:spLocks noGrp="1"/>
          </p:cNvSpPr>
          <p:nvPr>
            <p:ph type="dt" sz="half" idx="10"/>
          </p:nvPr>
        </p:nvSpPr>
        <p:spPr/>
        <p:txBody>
          <a:bodyPr/>
          <a:lstStyle/>
          <a:p>
            <a:fld id="{7BBFFBC0-22A2-2E4C-A6E2-A5707B7C3024}" type="datetimeFigureOut">
              <a:rPr lang="en-US" smtClean="0"/>
              <a:t>11/10/20</a:t>
            </a:fld>
            <a:endParaRPr lang="en-US"/>
          </a:p>
        </p:txBody>
      </p:sp>
      <p:sp>
        <p:nvSpPr>
          <p:cNvPr id="6" name="Footer Placeholder 5">
            <a:extLst>
              <a:ext uri="{FF2B5EF4-FFF2-40B4-BE49-F238E27FC236}">
                <a16:creationId xmlns:a16="http://schemas.microsoft.com/office/drawing/2014/main" id="{4BA35B79-E28B-D740-8AEF-95814F507A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C9241-D1AE-5142-A306-AFEA8881BD37}"/>
              </a:ext>
            </a:extLst>
          </p:cNvPr>
          <p:cNvSpPr>
            <a:spLocks noGrp="1"/>
          </p:cNvSpPr>
          <p:nvPr>
            <p:ph type="sldNum" sz="quarter" idx="12"/>
          </p:nvPr>
        </p:nvSpPr>
        <p:spPr/>
        <p:txBody>
          <a:bodyPr/>
          <a:lstStyle/>
          <a:p>
            <a:fld id="{E6E65AB7-A4C3-8041-AC38-01059E92C8D0}" type="slidenum">
              <a:rPr lang="en-US" smtClean="0"/>
              <a:t>‹#›</a:t>
            </a:fld>
            <a:endParaRPr lang="en-US"/>
          </a:p>
        </p:txBody>
      </p:sp>
    </p:spTree>
    <p:extLst>
      <p:ext uri="{BB962C8B-B14F-4D97-AF65-F5344CB8AC3E}">
        <p14:creationId xmlns:p14="http://schemas.microsoft.com/office/powerpoint/2010/main" val="1086731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9E49A-B8CF-854B-89BE-E97494E608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C2D8EE-307F-0C49-A2A3-16EC9404F1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9B7A7-48CD-7844-920B-4AD5B4F495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FFBC0-22A2-2E4C-A6E2-A5707B7C3024}" type="datetimeFigureOut">
              <a:rPr lang="en-US" smtClean="0"/>
              <a:t>11/10/20</a:t>
            </a:fld>
            <a:endParaRPr lang="en-US"/>
          </a:p>
        </p:txBody>
      </p:sp>
      <p:sp>
        <p:nvSpPr>
          <p:cNvPr id="5" name="Footer Placeholder 4">
            <a:extLst>
              <a:ext uri="{FF2B5EF4-FFF2-40B4-BE49-F238E27FC236}">
                <a16:creationId xmlns:a16="http://schemas.microsoft.com/office/drawing/2014/main" id="{CC4E39A2-8A2D-9A43-A04D-CAC3AC8BCE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9FB57E-276B-EF4F-9FA4-399E8B1553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65AB7-A4C3-8041-AC38-01059E92C8D0}" type="slidenum">
              <a:rPr lang="en-US" smtClean="0"/>
              <a:t>‹#›</a:t>
            </a:fld>
            <a:endParaRPr lang="en-US"/>
          </a:p>
        </p:txBody>
      </p:sp>
    </p:spTree>
    <p:extLst>
      <p:ext uri="{BB962C8B-B14F-4D97-AF65-F5344CB8AC3E}">
        <p14:creationId xmlns:p14="http://schemas.microsoft.com/office/powerpoint/2010/main" val="3174253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nlJgmWTQSk8" TargetMode="External"/><Relationship Id="rId2" Type="http://schemas.openxmlformats.org/officeDocument/2006/relationships/hyperlink" Target="https://www.youtube.com/watch?v=OVV5AoRK2j4" TargetMode="External"/><Relationship Id="rId1" Type="http://schemas.openxmlformats.org/officeDocument/2006/relationships/slideLayout" Target="../slideLayouts/slideLayout2.xml"/><Relationship Id="rId5" Type="http://schemas.openxmlformats.org/officeDocument/2006/relationships/hyperlink" Target="https://www.youtube.com/watch?v=-gOWtdY-OMY" TargetMode="External"/><Relationship Id="rId4" Type="http://schemas.openxmlformats.org/officeDocument/2006/relationships/hyperlink" Target="https://www.youtube.com/watch?v=wT0RtnCR13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B45389-0027-7A4E-878A-8F2C2007BE93}"/>
              </a:ext>
            </a:extLst>
          </p:cNvPr>
          <p:cNvPicPr>
            <a:picLocks noChangeAspect="1"/>
          </p:cNvPicPr>
          <p:nvPr/>
        </p:nvPicPr>
        <p:blipFill rotWithShape="1">
          <a:blip r:embed="rId2"/>
          <a:srcRect l="-82" t="16181" b="9441"/>
          <a:stretch/>
        </p:blipFill>
        <p:spPr>
          <a:xfrm>
            <a:off x="-9994" y="0"/>
            <a:ext cx="12201994" cy="6858000"/>
          </a:xfrm>
          <a:prstGeom prst="rect">
            <a:avLst/>
          </a:prstGeom>
        </p:spPr>
      </p:pic>
      <p:sp>
        <p:nvSpPr>
          <p:cNvPr id="2" name="Title 1">
            <a:extLst>
              <a:ext uri="{FF2B5EF4-FFF2-40B4-BE49-F238E27FC236}">
                <a16:creationId xmlns:a16="http://schemas.microsoft.com/office/drawing/2014/main" id="{5CCBCB89-8500-C040-ADE1-C9A7B4645554}"/>
              </a:ext>
            </a:extLst>
          </p:cNvPr>
          <p:cNvSpPr>
            <a:spLocks noGrp="1"/>
          </p:cNvSpPr>
          <p:nvPr>
            <p:ph type="ctrTitle"/>
          </p:nvPr>
        </p:nvSpPr>
        <p:spPr>
          <a:xfrm>
            <a:off x="1524000" y="1806641"/>
            <a:ext cx="9144000" cy="2623278"/>
          </a:xfrm>
        </p:spPr>
        <p:txBody>
          <a:bodyPr>
            <a:normAutofit fontScale="90000"/>
          </a:bodyPr>
          <a:lstStyle/>
          <a:p>
            <a:r>
              <a:rPr lang="en-US" b="1" dirty="0">
                <a:latin typeface="Calibri" panose="020F0502020204030204" pitchFamily="34" charset="0"/>
                <a:cs typeface="Calibri" panose="020F0502020204030204" pitchFamily="34" charset="0"/>
              </a:rPr>
              <a:t>The Realization of Robot Theater: Humanoid Robots and Theatric Performance </a:t>
            </a:r>
            <a:br>
              <a:rPr lang="en-US" dirty="0"/>
            </a:br>
            <a:endParaRPr lang="en-US" dirty="0"/>
          </a:p>
        </p:txBody>
      </p:sp>
      <p:sp>
        <p:nvSpPr>
          <p:cNvPr id="3" name="Subtitle 2">
            <a:extLst>
              <a:ext uri="{FF2B5EF4-FFF2-40B4-BE49-F238E27FC236}">
                <a16:creationId xmlns:a16="http://schemas.microsoft.com/office/drawing/2014/main" id="{7F1946A8-939C-7448-9941-6AAC571DE269}"/>
              </a:ext>
            </a:extLst>
          </p:cNvPr>
          <p:cNvSpPr>
            <a:spLocks noGrp="1"/>
          </p:cNvSpPr>
          <p:nvPr>
            <p:ph type="subTitle" idx="1"/>
          </p:nvPr>
        </p:nvSpPr>
        <p:spPr>
          <a:xfrm>
            <a:off x="1524000" y="3602038"/>
            <a:ext cx="9144000" cy="1655762"/>
          </a:xfrm>
        </p:spPr>
        <p:txBody>
          <a:bodyPr/>
          <a:lstStyle/>
          <a:p>
            <a:r>
              <a:rPr lang="en-US" sz="3200" b="1" dirty="0"/>
              <a:t>Student-Led Discussion</a:t>
            </a:r>
            <a:br>
              <a:rPr lang="en-US" sz="3200" b="1" dirty="0"/>
            </a:br>
            <a:endParaRPr lang="en-US" sz="3200" b="1" dirty="0"/>
          </a:p>
          <a:p>
            <a:r>
              <a:rPr lang="en-US" dirty="0"/>
              <a:t>Presented by Sadeq Alkhoori</a:t>
            </a:r>
          </a:p>
        </p:txBody>
      </p:sp>
    </p:spTree>
    <p:extLst>
      <p:ext uri="{BB962C8B-B14F-4D97-AF65-F5344CB8AC3E}">
        <p14:creationId xmlns:p14="http://schemas.microsoft.com/office/powerpoint/2010/main" val="310625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02C7-2861-1746-AA08-BF1B9B3F77F9}"/>
              </a:ext>
            </a:extLst>
          </p:cNvPr>
          <p:cNvSpPr>
            <a:spLocks noGrp="1"/>
          </p:cNvSpPr>
          <p:nvPr>
            <p:ph type="title"/>
          </p:nvPr>
        </p:nvSpPr>
        <p:spPr/>
        <p:txBody>
          <a:bodyPr/>
          <a:lstStyle/>
          <a:p>
            <a:r>
              <a:rPr lang="en-US" dirty="0"/>
              <a:t>Discussion Question 1:</a:t>
            </a:r>
            <a:endParaRPr lang="en-US" b="1" dirty="0"/>
          </a:p>
        </p:txBody>
      </p:sp>
      <p:sp>
        <p:nvSpPr>
          <p:cNvPr id="3" name="Content Placeholder 2">
            <a:extLst>
              <a:ext uri="{FF2B5EF4-FFF2-40B4-BE49-F238E27FC236}">
                <a16:creationId xmlns:a16="http://schemas.microsoft.com/office/drawing/2014/main" id="{0F83EBBD-5D14-2545-A339-652743A2CAF3}"/>
              </a:ext>
            </a:extLst>
          </p:cNvPr>
          <p:cNvSpPr>
            <a:spLocks noGrp="1"/>
          </p:cNvSpPr>
          <p:nvPr>
            <p:ph idx="1"/>
          </p:nvPr>
        </p:nvSpPr>
        <p:spPr>
          <a:xfrm>
            <a:off x="838201" y="2711669"/>
            <a:ext cx="5310352" cy="3465294"/>
          </a:xfrm>
        </p:spPr>
        <p:txBody>
          <a:bodyPr>
            <a:normAutofit/>
          </a:bodyPr>
          <a:lstStyle/>
          <a:p>
            <a:pPr marL="0" indent="0">
              <a:buNone/>
            </a:pPr>
            <a:r>
              <a:rPr lang="en-US" dirty="0"/>
              <a:t>Based on the reading, how do you think “Performing Robots” are important in theatres?</a:t>
            </a:r>
          </a:p>
        </p:txBody>
      </p:sp>
      <p:pic>
        <p:nvPicPr>
          <p:cNvPr id="4" name="Picture 3">
            <a:extLst>
              <a:ext uri="{FF2B5EF4-FFF2-40B4-BE49-F238E27FC236}">
                <a16:creationId xmlns:a16="http://schemas.microsoft.com/office/drawing/2014/main" id="{DB529F58-A223-DD4A-BF51-C0C94505967D}"/>
              </a:ext>
            </a:extLst>
          </p:cNvPr>
          <p:cNvPicPr>
            <a:picLocks noChangeAspect="1"/>
          </p:cNvPicPr>
          <p:nvPr/>
        </p:nvPicPr>
        <p:blipFill rotWithShape="1">
          <a:blip r:embed="rId2"/>
          <a:srcRect l="32001" r="15333"/>
          <a:stretch/>
        </p:blipFill>
        <p:spPr>
          <a:xfrm>
            <a:off x="6716110" y="-48759"/>
            <a:ext cx="5475890" cy="6906759"/>
          </a:xfrm>
          <a:prstGeom prst="rect">
            <a:avLst/>
          </a:prstGeom>
        </p:spPr>
      </p:pic>
    </p:spTree>
    <p:extLst>
      <p:ext uri="{BB962C8B-B14F-4D97-AF65-F5344CB8AC3E}">
        <p14:creationId xmlns:p14="http://schemas.microsoft.com/office/powerpoint/2010/main" val="1002571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6116E-F236-034E-BFA5-716B3507C84B}"/>
              </a:ext>
            </a:extLst>
          </p:cNvPr>
          <p:cNvSpPr>
            <a:spLocks noGrp="1"/>
          </p:cNvSpPr>
          <p:nvPr>
            <p:ph type="title"/>
          </p:nvPr>
        </p:nvSpPr>
        <p:spPr/>
        <p:txBody>
          <a:bodyPr/>
          <a:lstStyle/>
          <a:p>
            <a:r>
              <a:rPr lang="en-US" dirty="0"/>
              <a:t>Quote</a:t>
            </a:r>
          </a:p>
        </p:txBody>
      </p:sp>
      <p:sp>
        <p:nvSpPr>
          <p:cNvPr id="3" name="Content Placeholder 2">
            <a:extLst>
              <a:ext uri="{FF2B5EF4-FFF2-40B4-BE49-F238E27FC236}">
                <a16:creationId xmlns:a16="http://schemas.microsoft.com/office/drawing/2014/main" id="{F764AE0A-8D60-B144-8D52-A7CED48B24C3}"/>
              </a:ext>
            </a:extLst>
          </p:cNvPr>
          <p:cNvSpPr>
            <a:spLocks noGrp="1"/>
          </p:cNvSpPr>
          <p:nvPr>
            <p:ph idx="1"/>
          </p:nvPr>
        </p:nvSpPr>
        <p:spPr/>
        <p:txBody>
          <a:bodyPr/>
          <a:lstStyle/>
          <a:p>
            <a:pPr marL="0" indent="0">
              <a:buNone/>
            </a:pPr>
            <a:r>
              <a:rPr lang="en-US" dirty="0"/>
              <a:t>“While modern technology is bringing huge stress to human life, it is worthy to build entertaining robots for providing laughter to human.”</a:t>
            </a:r>
          </a:p>
          <a:p>
            <a:pPr marL="0" indent="0">
              <a:buNone/>
            </a:pPr>
            <a:endParaRPr lang="en-US" dirty="0"/>
          </a:p>
        </p:txBody>
      </p:sp>
    </p:spTree>
    <p:extLst>
      <p:ext uri="{BB962C8B-B14F-4D97-AF65-F5344CB8AC3E}">
        <p14:creationId xmlns:p14="http://schemas.microsoft.com/office/powerpoint/2010/main" val="3209782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0DF0-B1C0-624B-A15F-6AA6B21F5A1B}"/>
              </a:ext>
            </a:extLst>
          </p:cNvPr>
          <p:cNvSpPr>
            <a:spLocks noGrp="1"/>
          </p:cNvSpPr>
          <p:nvPr>
            <p:ph type="title"/>
          </p:nvPr>
        </p:nvSpPr>
        <p:spPr/>
        <p:txBody>
          <a:bodyPr/>
          <a:lstStyle/>
          <a:p>
            <a:r>
              <a:rPr lang="en-US" dirty="0"/>
              <a:t>What is the difference between Technology and Performing Robots?</a:t>
            </a:r>
          </a:p>
        </p:txBody>
      </p:sp>
      <p:sp>
        <p:nvSpPr>
          <p:cNvPr id="3" name="Content Placeholder 2">
            <a:extLst>
              <a:ext uri="{FF2B5EF4-FFF2-40B4-BE49-F238E27FC236}">
                <a16:creationId xmlns:a16="http://schemas.microsoft.com/office/drawing/2014/main" id="{99084570-819E-2947-AE8A-7328A1072C6F}"/>
              </a:ext>
            </a:extLst>
          </p:cNvPr>
          <p:cNvSpPr>
            <a:spLocks noGrp="1"/>
          </p:cNvSpPr>
          <p:nvPr>
            <p:ph idx="1"/>
          </p:nvPr>
        </p:nvSpPr>
        <p:spPr/>
        <p:txBody>
          <a:bodyPr>
            <a:normAutofit/>
          </a:bodyPr>
          <a:lstStyle/>
          <a:p>
            <a:pPr marL="0" indent="0">
              <a:buNone/>
            </a:pPr>
            <a:r>
              <a:rPr lang="en-US" b="1" dirty="0"/>
              <a:t>SONY QRIO:</a:t>
            </a:r>
            <a:endParaRPr lang="en-US" b="1" dirty="0">
              <a:hlinkClick r:id="rId2"/>
            </a:endParaRPr>
          </a:p>
          <a:p>
            <a:pPr marL="0" indent="0">
              <a:buNone/>
            </a:pPr>
            <a:r>
              <a:rPr lang="en-US" u="sng" dirty="0">
                <a:hlinkClick r:id="rId2"/>
              </a:rPr>
              <a:t>https://www.youtube.com/watch?v=OVV5AoRK2j4</a:t>
            </a:r>
            <a:endParaRPr lang="en-US" u="sng" dirty="0"/>
          </a:p>
          <a:p>
            <a:pPr marL="0" indent="0">
              <a:buNone/>
            </a:pPr>
            <a:r>
              <a:rPr lang="en-US" b="1" dirty="0"/>
              <a:t>Wakamaru Robot:</a:t>
            </a:r>
            <a:endParaRPr lang="en-US" b="1" u="sng" dirty="0"/>
          </a:p>
          <a:p>
            <a:pPr marL="0" indent="0">
              <a:buNone/>
            </a:pPr>
            <a:r>
              <a:rPr lang="en-US" u="sng" dirty="0">
                <a:hlinkClick r:id="rId3"/>
              </a:rPr>
              <a:t>https://www.youtube.com/watch?v=nlJgmWTQSk8</a:t>
            </a:r>
            <a:endParaRPr lang="en-US" u="sng" dirty="0"/>
          </a:p>
          <a:p>
            <a:pPr marL="0" indent="0">
              <a:buNone/>
            </a:pPr>
            <a:r>
              <a:rPr lang="en-US" b="1" dirty="0"/>
              <a:t>Kaspar Robot:</a:t>
            </a:r>
            <a:endParaRPr lang="en-US" b="1" u="sng" dirty="0"/>
          </a:p>
          <a:p>
            <a:pPr marL="0" indent="0">
              <a:buNone/>
            </a:pPr>
            <a:r>
              <a:rPr lang="en-US" u="sng" dirty="0">
                <a:hlinkClick r:id="rId4"/>
              </a:rPr>
              <a:t>https://www.youtube.com/watch?v=wT0RtnCR13o</a:t>
            </a:r>
            <a:endParaRPr lang="en-US" dirty="0"/>
          </a:p>
          <a:p>
            <a:pPr marL="0" indent="0">
              <a:buNone/>
            </a:pPr>
            <a:r>
              <a:rPr lang="en-US" b="1" dirty="0"/>
              <a:t>Android Robot, Asuna:</a:t>
            </a:r>
          </a:p>
          <a:p>
            <a:pPr marL="0" indent="0">
              <a:buNone/>
            </a:pPr>
            <a:r>
              <a:rPr lang="en-US" u="sng" dirty="0">
                <a:hlinkClick r:id="rId5"/>
              </a:rPr>
              <a:t>https://www.youtube.com/watch?v=-gOWtdY-OMY</a:t>
            </a:r>
            <a:endParaRPr lang="en-US" u="sng" dirty="0"/>
          </a:p>
          <a:p>
            <a:pPr marL="0" indent="0">
              <a:buNone/>
            </a:pPr>
            <a:endParaRPr lang="en-US" dirty="0"/>
          </a:p>
          <a:p>
            <a:pPr marL="0" indent="0">
              <a:buNone/>
            </a:pPr>
            <a:endParaRPr lang="en-US" u="sng"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51695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5FB0-6CD6-1A4E-B218-EC9363231727}"/>
              </a:ext>
            </a:extLst>
          </p:cNvPr>
          <p:cNvSpPr>
            <a:spLocks noGrp="1"/>
          </p:cNvSpPr>
          <p:nvPr>
            <p:ph type="title"/>
          </p:nvPr>
        </p:nvSpPr>
        <p:spPr/>
        <p:txBody>
          <a:bodyPr/>
          <a:lstStyle/>
          <a:p>
            <a:r>
              <a:rPr lang="en-US" dirty="0"/>
              <a:t>Discussion Question 2:</a:t>
            </a:r>
          </a:p>
        </p:txBody>
      </p:sp>
      <p:sp>
        <p:nvSpPr>
          <p:cNvPr id="3" name="Content Placeholder 2">
            <a:extLst>
              <a:ext uri="{FF2B5EF4-FFF2-40B4-BE49-F238E27FC236}">
                <a16:creationId xmlns:a16="http://schemas.microsoft.com/office/drawing/2014/main" id="{1F138B86-14B3-534D-B475-46C5409C114E}"/>
              </a:ext>
            </a:extLst>
          </p:cNvPr>
          <p:cNvSpPr>
            <a:spLocks noGrp="1"/>
          </p:cNvSpPr>
          <p:nvPr>
            <p:ph idx="1"/>
          </p:nvPr>
        </p:nvSpPr>
        <p:spPr>
          <a:xfrm>
            <a:off x="838200" y="2506662"/>
            <a:ext cx="6028765" cy="4351338"/>
          </a:xfrm>
        </p:spPr>
        <p:txBody>
          <a:bodyPr/>
          <a:lstStyle/>
          <a:p>
            <a:pPr marL="0" indent="0">
              <a:buNone/>
            </a:pPr>
            <a:r>
              <a:rPr lang="en-US" dirty="0"/>
              <a:t>Based on the linked videos from the reading, how do you think the four robots are different from each other? How can you describe their personality? And, how did the audience respond to them? </a:t>
            </a:r>
          </a:p>
        </p:txBody>
      </p:sp>
      <p:pic>
        <p:nvPicPr>
          <p:cNvPr id="4" name="Picture 3">
            <a:extLst>
              <a:ext uri="{FF2B5EF4-FFF2-40B4-BE49-F238E27FC236}">
                <a16:creationId xmlns:a16="http://schemas.microsoft.com/office/drawing/2014/main" id="{8BF19058-05E3-6E4C-95D2-A1E259E6A09F}"/>
              </a:ext>
            </a:extLst>
          </p:cNvPr>
          <p:cNvPicPr>
            <a:picLocks noChangeAspect="1"/>
          </p:cNvPicPr>
          <p:nvPr/>
        </p:nvPicPr>
        <p:blipFill rotWithShape="1">
          <a:blip r:embed="rId2"/>
          <a:srcRect l="28620" r="23532"/>
          <a:stretch/>
        </p:blipFill>
        <p:spPr>
          <a:xfrm>
            <a:off x="9972907" y="0"/>
            <a:ext cx="2219093" cy="3478435"/>
          </a:xfrm>
          <a:prstGeom prst="rect">
            <a:avLst/>
          </a:prstGeom>
        </p:spPr>
      </p:pic>
      <p:pic>
        <p:nvPicPr>
          <p:cNvPr id="5" name="Picture 4">
            <a:extLst>
              <a:ext uri="{FF2B5EF4-FFF2-40B4-BE49-F238E27FC236}">
                <a16:creationId xmlns:a16="http://schemas.microsoft.com/office/drawing/2014/main" id="{4007BD3D-30E7-1741-A09A-70BF541BF6DB}"/>
              </a:ext>
            </a:extLst>
          </p:cNvPr>
          <p:cNvPicPr>
            <a:picLocks noChangeAspect="1"/>
          </p:cNvPicPr>
          <p:nvPr/>
        </p:nvPicPr>
        <p:blipFill rotWithShape="1">
          <a:blip r:embed="rId3"/>
          <a:srcRect l="19188" r="29192"/>
          <a:stretch/>
        </p:blipFill>
        <p:spPr>
          <a:xfrm>
            <a:off x="7180429" y="0"/>
            <a:ext cx="2479013" cy="3601844"/>
          </a:xfrm>
          <a:prstGeom prst="rect">
            <a:avLst/>
          </a:prstGeom>
        </p:spPr>
      </p:pic>
      <p:pic>
        <p:nvPicPr>
          <p:cNvPr id="6" name="Picture 5">
            <a:extLst>
              <a:ext uri="{FF2B5EF4-FFF2-40B4-BE49-F238E27FC236}">
                <a16:creationId xmlns:a16="http://schemas.microsoft.com/office/drawing/2014/main" id="{77FFE3BF-DF90-674B-BC92-36DCAABE8F6E}"/>
              </a:ext>
            </a:extLst>
          </p:cNvPr>
          <p:cNvPicPr>
            <a:picLocks noChangeAspect="1"/>
          </p:cNvPicPr>
          <p:nvPr/>
        </p:nvPicPr>
        <p:blipFill rotWithShape="1">
          <a:blip r:embed="rId4"/>
          <a:srcRect l="20732" r="20960"/>
          <a:stretch/>
        </p:blipFill>
        <p:spPr>
          <a:xfrm>
            <a:off x="7215357" y="3478435"/>
            <a:ext cx="2600817" cy="3345366"/>
          </a:xfrm>
          <a:prstGeom prst="rect">
            <a:avLst/>
          </a:prstGeom>
        </p:spPr>
      </p:pic>
      <p:pic>
        <p:nvPicPr>
          <p:cNvPr id="7" name="Picture 6">
            <a:extLst>
              <a:ext uri="{FF2B5EF4-FFF2-40B4-BE49-F238E27FC236}">
                <a16:creationId xmlns:a16="http://schemas.microsoft.com/office/drawing/2014/main" id="{EBDEA9EE-9921-714E-A7D3-BF1CEA915D6F}"/>
              </a:ext>
            </a:extLst>
          </p:cNvPr>
          <p:cNvPicPr>
            <a:picLocks noChangeAspect="1"/>
          </p:cNvPicPr>
          <p:nvPr/>
        </p:nvPicPr>
        <p:blipFill rotWithShape="1">
          <a:blip r:embed="rId5"/>
          <a:srcRect l="6417" r="29512"/>
          <a:stretch/>
        </p:blipFill>
        <p:spPr>
          <a:xfrm>
            <a:off x="9764135" y="3796617"/>
            <a:ext cx="2314214" cy="2709001"/>
          </a:xfrm>
          <a:prstGeom prst="rect">
            <a:avLst/>
          </a:prstGeom>
        </p:spPr>
      </p:pic>
    </p:spTree>
    <p:extLst>
      <p:ext uri="{BB962C8B-B14F-4D97-AF65-F5344CB8AC3E}">
        <p14:creationId xmlns:p14="http://schemas.microsoft.com/office/powerpoint/2010/main" val="4265790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AD775-9BBC-7D4E-8503-801142472ACF}"/>
              </a:ext>
            </a:extLst>
          </p:cNvPr>
          <p:cNvSpPr>
            <a:spLocks noGrp="1"/>
          </p:cNvSpPr>
          <p:nvPr>
            <p:ph type="title"/>
          </p:nvPr>
        </p:nvSpPr>
        <p:spPr/>
        <p:txBody>
          <a:bodyPr/>
          <a:lstStyle/>
          <a:p>
            <a:r>
              <a:rPr lang="en-US" dirty="0"/>
              <a:t>What does performing robots really convey? </a:t>
            </a:r>
          </a:p>
        </p:txBody>
      </p:sp>
      <p:sp>
        <p:nvSpPr>
          <p:cNvPr id="3" name="Content Placeholder 2">
            <a:extLst>
              <a:ext uri="{FF2B5EF4-FFF2-40B4-BE49-F238E27FC236}">
                <a16:creationId xmlns:a16="http://schemas.microsoft.com/office/drawing/2014/main" id="{89A7E757-0FB6-2748-BEBF-7F8D270759FF}"/>
              </a:ext>
            </a:extLst>
          </p:cNvPr>
          <p:cNvSpPr>
            <a:spLocks noGrp="1"/>
          </p:cNvSpPr>
          <p:nvPr>
            <p:ph idx="1"/>
          </p:nvPr>
        </p:nvSpPr>
        <p:spPr>
          <a:xfrm>
            <a:off x="746859" y="2092324"/>
            <a:ext cx="6972300" cy="4765675"/>
          </a:xfrm>
        </p:spPr>
        <p:txBody>
          <a:bodyPr/>
          <a:lstStyle/>
          <a:p>
            <a:pPr marL="0" indent="0">
              <a:buNone/>
            </a:pPr>
            <a:r>
              <a:rPr lang="en-US" dirty="0"/>
              <a:t>“Janet and Thomas, the two androids, perform a musical section from “The Phantom of the Opera” . . .  showing that robots may express </a:t>
            </a:r>
            <a:r>
              <a:rPr lang="en-US" b="1" dirty="0"/>
              <a:t>love</a:t>
            </a:r>
            <a:r>
              <a:rPr lang="en-US" dirty="0"/>
              <a:t> and with emotions. The culminating music and dance are combined with Ringo’s, the second wheeled robot, drumming and Janet and Thomas’ dancing, illustrating </a:t>
            </a:r>
            <a:r>
              <a:rPr lang="en-US" b="1" dirty="0"/>
              <a:t>joy</a:t>
            </a:r>
            <a:r>
              <a:rPr lang="en-US" dirty="0"/>
              <a:t> in the robot world.</a:t>
            </a:r>
            <a:r>
              <a:rPr lang="en-US" dirty="0">
                <a:effectLst/>
              </a:rPr>
              <a:t> </a:t>
            </a:r>
            <a:r>
              <a:rPr lang="en-US" dirty="0"/>
              <a:t>”</a:t>
            </a:r>
          </a:p>
          <a:p>
            <a:pPr marL="0" indent="0">
              <a:buNone/>
            </a:pPr>
            <a:endParaRPr lang="en-US" dirty="0"/>
          </a:p>
        </p:txBody>
      </p:sp>
      <p:pic>
        <p:nvPicPr>
          <p:cNvPr id="7" name="Picture 6">
            <a:extLst>
              <a:ext uri="{FF2B5EF4-FFF2-40B4-BE49-F238E27FC236}">
                <a16:creationId xmlns:a16="http://schemas.microsoft.com/office/drawing/2014/main" id="{50BFFA90-53E5-B34E-B602-9A40CA9C0FC6}"/>
              </a:ext>
            </a:extLst>
          </p:cNvPr>
          <p:cNvPicPr>
            <a:picLocks noChangeAspect="1"/>
          </p:cNvPicPr>
          <p:nvPr/>
        </p:nvPicPr>
        <p:blipFill rotWithShape="1">
          <a:blip r:embed="rId2"/>
          <a:srcRect l="3592" t="998" r="8574" b="3010"/>
          <a:stretch/>
        </p:blipFill>
        <p:spPr>
          <a:xfrm>
            <a:off x="7719159" y="1690688"/>
            <a:ext cx="4246682" cy="3598127"/>
          </a:xfrm>
          <a:prstGeom prst="rect">
            <a:avLst/>
          </a:prstGeom>
        </p:spPr>
      </p:pic>
    </p:spTree>
    <p:extLst>
      <p:ext uri="{BB962C8B-B14F-4D97-AF65-F5344CB8AC3E}">
        <p14:creationId xmlns:p14="http://schemas.microsoft.com/office/powerpoint/2010/main" val="92759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A8D3-622B-B242-8A13-AD8250BF4C7A}"/>
              </a:ext>
            </a:extLst>
          </p:cNvPr>
          <p:cNvSpPr>
            <a:spLocks noGrp="1"/>
          </p:cNvSpPr>
          <p:nvPr>
            <p:ph type="title"/>
          </p:nvPr>
        </p:nvSpPr>
        <p:spPr/>
        <p:txBody>
          <a:bodyPr/>
          <a:lstStyle/>
          <a:p>
            <a:r>
              <a:rPr lang="en-US" dirty="0"/>
              <a:t>Discussion Question 3:</a:t>
            </a:r>
          </a:p>
        </p:txBody>
      </p:sp>
      <p:sp>
        <p:nvSpPr>
          <p:cNvPr id="3" name="Content Placeholder 2">
            <a:extLst>
              <a:ext uri="{FF2B5EF4-FFF2-40B4-BE49-F238E27FC236}">
                <a16:creationId xmlns:a16="http://schemas.microsoft.com/office/drawing/2014/main" id="{15B165CC-0B9A-6046-A377-E5FA22CA2D63}"/>
              </a:ext>
            </a:extLst>
          </p:cNvPr>
          <p:cNvSpPr>
            <a:spLocks noGrp="1"/>
          </p:cNvSpPr>
          <p:nvPr>
            <p:ph idx="1"/>
          </p:nvPr>
        </p:nvSpPr>
        <p:spPr>
          <a:xfrm>
            <a:off x="838200" y="1825625"/>
            <a:ext cx="7130143" cy="4351338"/>
          </a:xfrm>
        </p:spPr>
        <p:txBody>
          <a:bodyPr/>
          <a:lstStyle/>
          <a:p>
            <a:pPr marL="0" indent="0">
              <a:buNone/>
            </a:pPr>
            <a:r>
              <a:rPr lang="en-US" dirty="0"/>
              <a:t>“By 2025, there will be robots in every family” Bill Gates</a:t>
            </a:r>
          </a:p>
          <a:p>
            <a:pPr marL="0" indent="0">
              <a:buNone/>
            </a:pPr>
            <a:endParaRPr lang="en-US" dirty="0"/>
          </a:p>
          <a:p>
            <a:pPr marL="0" indent="0">
              <a:buNone/>
            </a:pPr>
            <a:r>
              <a:rPr lang="en-US" dirty="0"/>
              <a:t>Do you think that we are likely to have robots in our houses in 5 years? If that was the case, do you think that robots will look like humans in their appearance or simply a performative tool for fun?</a:t>
            </a:r>
          </a:p>
          <a:p>
            <a:pPr marL="0" indent="0">
              <a:buNone/>
            </a:pPr>
            <a:endParaRPr lang="en-US" dirty="0"/>
          </a:p>
        </p:txBody>
      </p:sp>
      <p:pic>
        <p:nvPicPr>
          <p:cNvPr id="4" name="Picture 3">
            <a:extLst>
              <a:ext uri="{FF2B5EF4-FFF2-40B4-BE49-F238E27FC236}">
                <a16:creationId xmlns:a16="http://schemas.microsoft.com/office/drawing/2014/main" id="{9080F5B2-0AD0-5B40-8A26-6028A93B97D7}"/>
              </a:ext>
            </a:extLst>
          </p:cNvPr>
          <p:cNvPicPr>
            <a:picLocks noChangeAspect="1"/>
          </p:cNvPicPr>
          <p:nvPr/>
        </p:nvPicPr>
        <p:blipFill>
          <a:blip r:embed="rId2"/>
          <a:stretch>
            <a:fillRect/>
          </a:stretch>
        </p:blipFill>
        <p:spPr>
          <a:xfrm flipH="1">
            <a:off x="8387095" y="2546047"/>
            <a:ext cx="3804905" cy="4311953"/>
          </a:xfrm>
          <a:prstGeom prst="rect">
            <a:avLst/>
          </a:prstGeom>
        </p:spPr>
      </p:pic>
    </p:spTree>
    <p:extLst>
      <p:ext uri="{BB962C8B-B14F-4D97-AF65-F5344CB8AC3E}">
        <p14:creationId xmlns:p14="http://schemas.microsoft.com/office/powerpoint/2010/main" val="2566606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TotalTime>
  <Words>313</Words>
  <Application>Microsoft Macintosh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The Realization of Robot Theater: Humanoid Robots and Theatric Performance  </vt:lpstr>
      <vt:lpstr>Discussion Question 1:</vt:lpstr>
      <vt:lpstr>Quote</vt:lpstr>
      <vt:lpstr>What is the difference between Technology and Performing Robots?</vt:lpstr>
      <vt:lpstr>Discussion Question 2:</vt:lpstr>
      <vt:lpstr>What does performing robots really convey? </vt:lpstr>
      <vt:lpstr>Discussion Question 3:</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Realization of Robot Theater: Humanoid Robots and Theatric Performance  </dc:title>
  <dc:creator>sadeq mohammed Al khouri</dc:creator>
  <cp:lastModifiedBy>sadeq mohammed Al khouri</cp:lastModifiedBy>
  <cp:revision>13</cp:revision>
  <dcterms:created xsi:type="dcterms:W3CDTF">2020-11-10T18:41:59Z</dcterms:created>
  <dcterms:modified xsi:type="dcterms:W3CDTF">2020-11-11T06:51:14Z</dcterms:modified>
</cp:coreProperties>
</file>